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9" r:id="rId2"/>
    <p:sldId id="256" r:id="rId3"/>
    <p:sldId id="257" r:id="rId4"/>
    <p:sldId id="270" r:id="rId5"/>
    <p:sldId id="258" r:id="rId6"/>
    <p:sldId id="259" r:id="rId7"/>
    <p:sldId id="260" r:id="rId8"/>
    <p:sldId id="261" r:id="rId9"/>
    <p:sldId id="271" r:id="rId10"/>
    <p:sldId id="262" r:id="rId11"/>
    <p:sldId id="263" r:id="rId12"/>
    <p:sldId id="264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1229" y="4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94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90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2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20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05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4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523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1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84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pus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585156" y="269553"/>
            <a:ext cx="9021688" cy="3671887"/>
          </a:xfrm>
        </p:spPr>
        <p:txBody>
          <a:bodyPr>
            <a:noAutofit/>
          </a:bodyPr>
          <a:lstStyle/>
          <a:p>
            <a:pPr algn="ctr"/>
            <a:r>
              <a:rPr lang="en-US" altLang="ru-RU" sz="2400" dirty="0" smtClean="0">
                <a:solidFill>
                  <a:schemeClr val="tx1"/>
                </a:solidFill>
              </a:rPr>
              <a:t>al-</a:t>
            </a:r>
            <a:r>
              <a:rPr lang="en-US" altLang="ru-RU" sz="2400" dirty="0" err="1" smtClean="0">
                <a:solidFill>
                  <a:schemeClr val="tx1"/>
                </a:solidFill>
              </a:rPr>
              <a:t>Farabi</a:t>
            </a:r>
            <a:r>
              <a:rPr lang="en-US" altLang="ru-RU" sz="2400" dirty="0" smtClean="0">
                <a:solidFill>
                  <a:schemeClr val="tx1"/>
                </a:solidFill>
              </a:rPr>
              <a:t> Kazakh </a:t>
            </a:r>
            <a:r>
              <a:rPr lang="en-US" altLang="ru-RU" sz="2400" dirty="0">
                <a:solidFill>
                  <a:schemeClr val="tx1"/>
                </a:solidFill>
              </a:rPr>
              <a:t>National University</a:t>
            </a:r>
            <a:br>
              <a:rPr lang="en-US" altLang="ru-RU" sz="2400" dirty="0">
                <a:solidFill>
                  <a:schemeClr val="tx1"/>
                </a:solidFill>
              </a:rPr>
            </a:br>
            <a:r>
              <a:rPr lang="en-US" altLang="ru-RU" sz="2400" dirty="0">
                <a:solidFill>
                  <a:schemeClr val="tx1"/>
                </a:solidFill>
              </a:rPr>
              <a:t>Organization and Planning </a:t>
            </a:r>
            <a:r>
              <a:rPr lang="en-US" altLang="ru-RU" sz="2400" dirty="0" smtClean="0">
                <a:solidFill>
                  <a:schemeClr val="tx1"/>
                </a:solidFill>
              </a:rPr>
              <a:t>of Scientific Research</a:t>
            </a:r>
            <a:r>
              <a:rPr lang="en-US" altLang="ru-RU" sz="2400" dirty="0">
                <a:solidFill>
                  <a:schemeClr val="tx1"/>
                </a:solidFill>
              </a:rPr>
              <a:t/>
            </a:r>
            <a:br>
              <a:rPr lang="en-US" altLang="ru-RU" sz="2400" dirty="0">
                <a:solidFill>
                  <a:schemeClr val="tx1"/>
                </a:solidFill>
              </a:rPr>
            </a:br>
            <a:r>
              <a:rPr lang="en-US" altLang="ru-RU" sz="2400" dirty="0">
                <a:solidFill>
                  <a:schemeClr val="tx1"/>
                </a:solidFill>
              </a:rPr>
              <a:t>Lecture 10</a:t>
            </a:r>
            <a:br>
              <a:rPr lang="en-US" altLang="ru-RU" sz="2400" dirty="0">
                <a:solidFill>
                  <a:schemeClr val="tx1"/>
                </a:solidFill>
              </a:rPr>
            </a:br>
            <a:r>
              <a:rPr lang="en-US" altLang="ru-RU" sz="3600" dirty="0"/>
              <a:t/>
            </a:r>
            <a:br>
              <a:rPr lang="en-US" altLang="ru-RU" sz="3600" dirty="0"/>
            </a:br>
            <a:r>
              <a:rPr lang="en-US" altLang="ru-RU" sz="4000" dirty="0"/>
              <a:t>Working with Scopus: Searching, Selecting, and Evaluating Scientific Articles</a:t>
            </a:r>
            <a:r>
              <a:rPr lang="ru-RU" altLang="ru-RU" sz="6000" dirty="0" smtClean="0"/>
              <a:t/>
            </a:r>
            <a:br>
              <a:rPr lang="ru-RU" altLang="ru-RU" sz="6000" dirty="0" smtClean="0"/>
            </a:br>
            <a:endParaRPr lang="ru-RU" altLang="ru-RU" sz="6000" dirty="0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>
          <a:xfrm>
            <a:off x="1981200" y="4724400"/>
            <a:ext cx="8229600" cy="1728788"/>
          </a:xfrm>
        </p:spPr>
        <p:txBody>
          <a:bodyPr/>
          <a:lstStyle/>
          <a:p>
            <a:pPr marL="0" indent="0" algn="r">
              <a:buNone/>
            </a:pPr>
            <a:r>
              <a:rPr lang="en-US" altLang="ru-RU" dirty="0" err="1" smtClean="0"/>
              <a:t>Bektemessov</a:t>
            </a:r>
            <a:r>
              <a:rPr lang="en-US" altLang="ru-RU" dirty="0" smtClean="0"/>
              <a:t> </a:t>
            </a:r>
            <a:r>
              <a:rPr lang="en-US" altLang="ru-RU" dirty="0" err="1" smtClean="0"/>
              <a:t>Zholaman</a:t>
            </a:r>
            <a:endParaRPr lang="en-US" altLang="ru-RU" dirty="0" smtClean="0"/>
          </a:p>
          <a:p>
            <a:pPr marL="0" indent="0" algn="ctr">
              <a:buNone/>
            </a:pPr>
            <a:endParaRPr lang="en-US" altLang="ru-RU" dirty="0"/>
          </a:p>
          <a:p>
            <a:pPr marL="0" indent="0" algn="ctr">
              <a:buNone/>
            </a:pPr>
            <a:r>
              <a:rPr lang="en-US" altLang="ru-RU" dirty="0"/>
              <a:t>Almaty</a:t>
            </a:r>
          </a:p>
          <a:p>
            <a:pPr marL="0" indent="0" algn="ctr">
              <a:buNone/>
            </a:pPr>
            <a:r>
              <a:rPr lang="en-US" altLang="ru-RU" dirty="0"/>
              <a:t>20</a:t>
            </a:r>
            <a:r>
              <a:rPr lang="kk-KZ" altLang="ru-RU" dirty="0" smtClean="0"/>
              <a:t>2</a:t>
            </a:r>
            <a:r>
              <a:rPr lang="en-US" altLang="ru-RU" dirty="0" smtClean="0"/>
              <a:t>5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9893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analysis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lang="en-US" dirty="0" smtClean="0"/>
              <a:t>Read the abstract</a:t>
            </a:r>
            <a:endParaRPr dirty="0"/>
          </a:p>
          <a:p>
            <a:r>
              <a:rPr dirty="0"/>
              <a:t>• </a:t>
            </a:r>
            <a:r>
              <a:rPr lang="en-US" dirty="0" smtClean="0"/>
              <a:t>Evaluate the relevance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538" y="1845734"/>
            <a:ext cx="6805191" cy="42173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7337"/>
          <a:stretch/>
        </p:blipFill>
        <p:spPr>
          <a:xfrm>
            <a:off x="4305783" y="1845734"/>
            <a:ext cx="7838651" cy="3941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profile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lang="en-US" dirty="0" smtClean="0"/>
              <a:t>h-index</a:t>
            </a:r>
            <a:endParaRPr dirty="0"/>
          </a:p>
          <a:p>
            <a:r>
              <a:rPr dirty="0"/>
              <a:t>• </a:t>
            </a:r>
            <a:r>
              <a:rPr lang="en-US" dirty="0" smtClean="0"/>
              <a:t>Sum of citations</a:t>
            </a:r>
            <a:endParaRPr dirty="0"/>
          </a:p>
          <a:p>
            <a:r>
              <a:rPr dirty="0"/>
              <a:t>• </a:t>
            </a:r>
            <a:r>
              <a:rPr lang="en-US" dirty="0" smtClean="0"/>
              <a:t>Scopus ID</a:t>
            </a:r>
          </a:p>
          <a:p>
            <a:endParaRPr lang="ru-RU" dirty="0"/>
          </a:p>
          <a:p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Source’s profile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lang="en-US" dirty="0" smtClean="0"/>
              <a:t>Metrics</a:t>
            </a:r>
            <a:r>
              <a:rPr dirty="0" smtClean="0"/>
              <a:t>: </a:t>
            </a:r>
            <a:r>
              <a:rPr dirty="0"/>
              <a:t>SJR, </a:t>
            </a:r>
            <a:r>
              <a:rPr dirty="0" err="1" smtClean="0"/>
              <a:t>CiteScore</a:t>
            </a:r>
            <a:endParaRPr dirty="0"/>
          </a:p>
          <a:p>
            <a:r>
              <a:rPr dirty="0"/>
              <a:t>• </a:t>
            </a:r>
            <a:r>
              <a:rPr lang="en-US" dirty="0" smtClean="0"/>
              <a:t>Choosing the source for publishing </a:t>
            </a:r>
          </a:p>
          <a:p>
            <a:r>
              <a:rPr lang="ru-RU" dirty="0" smtClean="0"/>
              <a:t>•</a:t>
            </a:r>
            <a:r>
              <a:rPr lang="en-US" dirty="0" smtClean="0"/>
              <a:t> Quartile</a:t>
            </a:r>
            <a:endParaRPr lang="kk-KZ" dirty="0" smtClean="0"/>
          </a:p>
          <a:p>
            <a:r>
              <a:rPr lang="ru-RU" dirty="0"/>
              <a:t>• </a:t>
            </a:r>
            <a:r>
              <a:rPr lang="en-US" dirty="0" err="1" smtClean="0"/>
              <a:t>Procentile</a:t>
            </a:r>
            <a:endParaRPr lang="kk-KZ" dirty="0" smtClean="0"/>
          </a:p>
          <a:p>
            <a:r>
              <a:rPr lang="ru-RU" dirty="0" smtClean="0"/>
              <a:t>• </a:t>
            </a:r>
            <a:r>
              <a:rPr lang="en-US" dirty="0" smtClean="0"/>
              <a:t>Content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256" y="2668323"/>
            <a:ext cx="8742744" cy="41896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0621" y="0"/>
            <a:ext cx="4800600" cy="47815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mistakes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• Overly broad search queries</a:t>
            </a:r>
            <a:br>
              <a:rPr lang="en-US" dirty="0"/>
            </a:br>
            <a:r>
              <a:rPr lang="en-US" dirty="0"/>
              <a:t>• Ignoring filters</a:t>
            </a:r>
            <a:br>
              <a:rPr lang="en-US" dirty="0"/>
            </a:br>
            <a:r>
              <a:rPr lang="en-US" dirty="0"/>
              <a:t>• Relying only on quantitative indicators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877" y="1941785"/>
            <a:ext cx="10058400" cy="1450757"/>
          </a:xfrm>
        </p:spPr>
        <p:txBody>
          <a:bodyPr/>
          <a:lstStyle/>
          <a:p>
            <a:pPr algn="ctr"/>
            <a:r>
              <a:rPr lang="en-US" dirty="0"/>
              <a:t>Thank you for your attention!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Scientific Information in Scopus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Goal:</a:t>
            </a:r>
            <a:r>
              <a:rPr lang="en-US" dirty="0"/>
              <a:t> to develop skills in searching publications, analyzing sources, and working with author profiles.</a:t>
            </a:r>
            <a:endParaRPr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97282" y="252229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What is Scopus</a:t>
            </a:r>
            <a:r>
              <a:rPr lang="en-US" dirty="0"/>
              <a:t> – an instrument for scientific research and academic writing.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43586" y="3973047"/>
            <a:ext cx="99120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1097280" y="4132990"/>
            <a:ext cx="10058401" cy="172347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• </a:t>
            </a:r>
            <a:r>
              <a:rPr lang="en-US" dirty="0" smtClean="0"/>
              <a:t>The </a:t>
            </a:r>
            <a:r>
              <a:rPr lang="en-US" dirty="0"/>
              <a:t>largest international </a:t>
            </a:r>
            <a:r>
              <a:rPr lang="en-US" dirty="0" err="1"/>
              <a:t>scientometric</a:t>
            </a:r>
            <a:r>
              <a:rPr lang="en-US" dirty="0"/>
              <a:t> database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en-US" dirty="0"/>
              <a:t>Contains journal articles, reviews, conference proceedings, textbook chapters, and monographs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en-US" dirty="0"/>
              <a:t>Used for scientific research, literature search, citation analysis, and journal selection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and access via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Elsevier </a:t>
            </a:r>
            <a:r>
              <a:rPr lang="en-US" dirty="0"/>
              <a:t>Kazakhstan</a:t>
            </a:r>
            <a:endParaRPr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97280" y="1883004"/>
            <a:ext cx="9177936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1. </a:t>
            </a:r>
            <a:r>
              <a:rPr lang="en-US" sz="2400" dirty="0" smtClean="0"/>
              <a:t>Go to </a:t>
            </a:r>
            <a:r>
              <a:rPr lang="ru-RU" sz="2400" dirty="0" smtClean="0">
                <a:hlinkClick r:id="rId2"/>
              </a:rPr>
              <a:t>https://www.scopus.com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dirty="0" smtClean="0"/>
              <a:t>2. </a:t>
            </a:r>
            <a:r>
              <a:rPr lang="en-US" sz="2400" dirty="0"/>
              <a:t>Click </a:t>
            </a:r>
            <a:r>
              <a:rPr lang="en-US" sz="2400" b="1" dirty="0"/>
              <a:t>“Register”</a:t>
            </a:r>
            <a:r>
              <a:rPr lang="en-US" sz="2400" dirty="0"/>
              <a:t> and create an account using your institutional email</a:t>
            </a:r>
            <a:r>
              <a:rPr lang="ru-RU" sz="2400" dirty="0" smtClean="0"/>
              <a:t> </a:t>
            </a:r>
          </a:p>
          <a:p>
            <a:r>
              <a:rPr lang="ru-RU" sz="2400" dirty="0" smtClean="0"/>
              <a:t>3. </a:t>
            </a:r>
            <a:r>
              <a:rPr lang="en-US" sz="2400" dirty="0"/>
              <a:t>While connected to the university network (Wi-Fi or LAN), sign in</a:t>
            </a:r>
            <a:endParaRPr lang="ru-RU" sz="2400" dirty="0" smtClean="0"/>
          </a:p>
          <a:p>
            <a:r>
              <a:rPr lang="ru-RU" sz="2400" dirty="0" smtClean="0"/>
              <a:t>4. </a:t>
            </a:r>
            <a:r>
              <a:rPr lang="en-US" sz="2400" dirty="0"/>
              <a:t>Access will be activated automatically via </a:t>
            </a:r>
            <a:r>
              <a:rPr lang="en-US" sz="2400" b="1" dirty="0"/>
              <a:t>institutional access</a:t>
            </a:r>
            <a:endParaRPr lang="ru-RU" sz="2400" dirty="0" smtClean="0"/>
          </a:p>
          <a:p>
            <a:r>
              <a:rPr lang="ru-RU" sz="2400" dirty="0" smtClean="0"/>
              <a:t>5. </a:t>
            </a:r>
            <a:r>
              <a:rPr lang="en-US" sz="2400" dirty="0"/>
              <a:t>If accessing from off-campus: log in through the university library (</a:t>
            </a:r>
            <a:r>
              <a:rPr lang="en-US" sz="2400" b="1" dirty="0"/>
              <a:t>Remote access</a:t>
            </a:r>
            <a:r>
              <a:rPr lang="en-US" sz="2400" dirty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creation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1845734"/>
            <a:ext cx="11572674" cy="452342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9372600" y="2057400"/>
            <a:ext cx="2419149" cy="13563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flipV="1">
            <a:off x="3947160" y="3032760"/>
            <a:ext cx="5425440" cy="147828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85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Scopus</a:t>
            </a:r>
            <a:r>
              <a:rPr lang="en-US" dirty="0" smtClean="0"/>
              <a:t> interface: search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Sections</a:t>
            </a:r>
            <a:r>
              <a:rPr dirty="0" smtClean="0"/>
              <a:t>:</a:t>
            </a:r>
            <a:endParaRPr dirty="0"/>
          </a:p>
          <a:p>
            <a:r>
              <a:rPr dirty="0"/>
              <a:t>• </a:t>
            </a:r>
            <a:r>
              <a:rPr lang="en-US" dirty="0" smtClean="0"/>
              <a:t>Documents </a:t>
            </a:r>
            <a:r>
              <a:rPr lang="en-US" dirty="0"/>
              <a:t>- search for publications</a:t>
            </a:r>
            <a:endParaRPr dirty="0"/>
          </a:p>
          <a:p>
            <a:r>
              <a:rPr dirty="0"/>
              <a:t>• </a:t>
            </a:r>
            <a:r>
              <a:rPr lang="en-US" dirty="0"/>
              <a:t>Authors - search for </a:t>
            </a:r>
            <a:r>
              <a:rPr lang="en-US" dirty="0" smtClean="0"/>
              <a:t>authors</a:t>
            </a:r>
          </a:p>
          <a:p>
            <a:r>
              <a:rPr dirty="0" smtClean="0"/>
              <a:t>• </a:t>
            </a:r>
            <a:r>
              <a:rPr lang="en-US" dirty="0" smtClean="0"/>
              <a:t>Research Discovery </a:t>
            </a:r>
            <a:r>
              <a:rPr lang="en-US" dirty="0"/>
              <a:t>- a “smart feed” of new articles based on your research </a:t>
            </a:r>
            <a:r>
              <a:rPr lang="en-US" dirty="0" smtClean="0"/>
              <a:t>interests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dirty="0" smtClean="0"/>
              <a:t>• </a:t>
            </a:r>
            <a:r>
              <a:rPr lang="en-US" dirty="0" smtClean="0"/>
              <a:t>Organizations </a:t>
            </a:r>
            <a:r>
              <a:rPr lang="en-US" dirty="0"/>
              <a:t>- search for institutions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79" y="4224528"/>
            <a:ext cx="9141838" cy="248126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Basic Search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• </a:t>
            </a:r>
            <a:r>
              <a:rPr lang="en-US" dirty="0" smtClean="0"/>
              <a:t>Article title</a:t>
            </a:r>
            <a:r>
              <a:rPr lang="kk-KZ" dirty="0" smtClean="0"/>
              <a:t>, </a:t>
            </a:r>
            <a:r>
              <a:rPr lang="en-US" dirty="0" smtClean="0"/>
              <a:t>Abstract or Keywords</a:t>
            </a:r>
            <a:endParaRPr dirty="0"/>
          </a:p>
          <a:p>
            <a:r>
              <a:rPr dirty="0"/>
              <a:t>• </a:t>
            </a:r>
            <a:r>
              <a:rPr lang="en-US" dirty="0" smtClean="0"/>
              <a:t>Operators</a:t>
            </a:r>
            <a:r>
              <a:rPr dirty="0" smtClean="0"/>
              <a:t>: </a:t>
            </a:r>
            <a:r>
              <a:rPr dirty="0"/>
              <a:t>AND, OR, NOT</a:t>
            </a:r>
          </a:p>
          <a:p>
            <a:r>
              <a:rPr dirty="0"/>
              <a:t>• </a:t>
            </a:r>
            <a:r>
              <a:rPr lang="en-US" dirty="0" smtClean="0"/>
              <a:t>Example</a:t>
            </a:r>
            <a:r>
              <a:rPr dirty="0" smtClean="0"/>
              <a:t>: </a:t>
            </a:r>
            <a:r>
              <a:rPr dirty="0"/>
              <a:t>cancer AND immunotherapy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3675888"/>
            <a:ext cx="9141838" cy="2481262"/>
          </a:xfrm>
          <a:prstGeom prst="rect">
            <a:avLst/>
          </a:prstGeom>
          <a:ln w="190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fields search</a:t>
            </a: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142" r="80500" b="35943"/>
          <a:stretch/>
        </p:blipFill>
        <p:spPr>
          <a:xfrm>
            <a:off x="1097280" y="1737363"/>
            <a:ext cx="3765244" cy="51206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7203" t="370" r="80622" b="46001"/>
          <a:stretch/>
        </p:blipFill>
        <p:spPr>
          <a:xfrm>
            <a:off x="6187440" y="1737362"/>
            <a:ext cx="3667760" cy="45438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76842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dirty="0"/>
              <a:t>• </a:t>
            </a:r>
            <a:r>
              <a:rPr lang="en-US" b="1" dirty="0"/>
              <a:t>Publication years:</a:t>
            </a:r>
            <a:r>
              <a:rPr lang="en-US" dirty="0"/>
              <a:t> you can set a range or select a specific year</a:t>
            </a:r>
            <a:endParaRPr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dirty="0"/>
              <a:t>• </a:t>
            </a:r>
            <a:r>
              <a:rPr lang="en-US" b="1" dirty="0"/>
              <a:t>Author:</a:t>
            </a:r>
            <a:r>
              <a:rPr lang="en-US" dirty="0"/>
              <a:t> you may choose one author or a group of authors</a:t>
            </a:r>
            <a:endParaRPr dirty="0"/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• </a:t>
            </a:r>
            <a:r>
              <a:rPr lang="en-US" b="1" dirty="0"/>
              <a:t>Document type:</a:t>
            </a:r>
            <a:r>
              <a:rPr lang="en-US" dirty="0"/>
              <a:t> article, review, note, letter, book chapter, etc.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Source </a:t>
            </a:r>
            <a:r>
              <a:rPr lang="en-US" b="1" dirty="0" smtClean="0"/>
              <a:t>title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Keyword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Affiliation (organization)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Funding sponsor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Author’s country/territory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Language of publication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Access type:</a:t>
            </a:r>
            <a:r>
              <a:rPr lang="en-US" dirty="0"/>
              <a:t> all open access, green, gold, hybrid, etc.</a:t>
            </a:r>
            <a:endParaRPr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777479" y="4211321"/>
            <a:ext cx="3705861" cy="1131146"/>
          </a:xfrm>
          <a:prstGeom prst="rect">
            <a:avLst/>
          </a:prstGeom>
          <a:ln w="19050">
            <a:solidFill>
              <a:schemeClr val="accent2"/>
            </a:solidFill>
          </a:ln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Note: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You can both include and exclude items using the filters.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058401" cy="476842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• </a:t>
            </a:r>
            <a:r>
              <a:rPr lang="en-US" b="1" dirty="0"/>
              <a:t>By date:</a:t>
            </a:r>
            <a:r>
              <a:rPr lang="en-US" dirty="0"/>
              <a:t> from newest to oldest, or vice versa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By citations:</a:t>
            </a:r>
            <a:r>
              <a:rPr lang="en-US" dirty="0"/>
              <a:t> from highest to lowest, or vice versa</a:t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By relevance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By alphabetical order of the first author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b="1" dirty="0"/>
              <a:t>By alphabetical order of the source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741338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316</TotalTime>
  <Words>333</Words>
  <Application>Microsoft Office PowerPoint</Application>
  <PresentationFormat>Широкоэкранный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Calibri</vt:lpstr>
      <vt:lpstr>Calibri Light</vt:lpstr>
      <vt:lpstr>Ретро</vt:lpstr>
      <vt:lpstr>al-Farabi Kazakh National University Organization and Planning of Scientific Research Lecture 10  Working with Scopus: Searching, Selecting, and Evaluating Scientific Articles </vt:lpstr>
      <vt:lpstr>Searching for Scientific Information in Scopus</vt:lpstr>
      <vt:lpstr>Registration and access via  Elsevier Kazakhstan</vt:lpstr>
      <vt:lpstr>Account creation</vt:lpstr>
      <vt:lpstr>Scopus interface: search</vt:lpstr>
      <vt:lpstr>Basic Search</vt:lpstr>
      <vt:lpstr>Different fields search</vt:lpstr>
      <vt:lpstr>Filtering</vt:lpstr>
      <vt:lpstr>Ordering</vt:lpstr>
      <vt:lpstr>Result analysis</vt:lpstr>
      <vt:lpstr>Author’s profile</vt:lpstr>
      <vt:lpstr>Source’s profile</vt:lpstr>
      <vt:lpstr>Typical mistakes</vt:lpstr>
      <vt:lpstr>Thank you for your attention!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al-Farabi Kazakh National University Organization and Planning of Scientific Research Lecture 10  Working with Scopus: Searching, Selecting, and Evaluating Scientific Articles</dc:title>
  <dc:subject/>
  <dc:creator>Жоламан</dc:creator>
  <cp:keywords/>
  <dc:description>generated using python-pptx</dc:description>
  <cp:lastModifiedBy>Жоламан</cp:lastModifiedBy>
  <cp:revision>12</cp:revision>
  <dcterms:created xsi:type="dcterms:W3CDTF">2013-01-27T09:14:16Z</dcterms:created>
  <dcterms:modified xsi:type="dcterms:W3CDTF">2025-11-11T11:42:14Z</dcterms:modified>
  <cp:category/>
</cp:coreProperties>
</file>